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62" r:id="rId3"/>
    <p:sldId id="295" r:id="rId5"/>
    <p:sldId id="273" r:id="rId6"/>
    <p:sldId id="277" r:id="rId7"/>
    <p:sldId id="276" r:id="rId8"/>
    <p:sldId id="280" r:id="rId9"/>
    <p:sldId id="329" r:id="rId10"/>
    <p:sldId id="275" r:id="rId11"/>
    <p:sldId id="333" r:id="rId12"/>
    <p:sldId id="274" r:id="rId13"/>
    <p:sldId id="271" r:id="rId14"/>
  </p:sldIdLst>
  <p:sldSz cx="12192000" cy="6858000"/>
  <p:notesSz cx="6858000" cy="9144000"/>
  <p:embeddedFontLst>
    <p:embeddedFont>
      <p:font typeface="黑体" panose="02010609060101010101" pitchFamily="49" charset="-122"/>
      <p:regular r:id="rId18"/>
    </p:embeddedFont>
    <p:embeddedFont>
      <p:font typeface="方正综艺简体" panose="02000000000000000000" pitchFamily="2" charset="-122"/>
      <p:regular r:id="rId19"/>
    </p:embeddedFont>
    <p:embeddedFont>
      <p:font typeface="微软雅黑" panose="020B0503020204020204" charset="-122"/>
      <p:regular r:id="rId20"/>
    </p:embeddedFont>
    <p:embeddedFont>
      <p:font typeface="Calibri" panose="020F0502020204030204" charset="0"/>
      <p:regular r:id="rId21"/>
      <p:bold r:id="rId22"/>
      <p:italic r:id="rId23"/>
      <p:boldItalic r:id="rId24"/>
    </p:embeddedFont>
  </p:embeddedFontLst>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B3B3"/>
    <a:srgbClr val="FA6D00"/>
    <a:srgbClr val="01BAF7"/>
    <a:srgbClr val="FFFFFF"/>
    <a:srgbClr val="03BFFC"/>
    <a:srgbClr val="951D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05" autoAdjust="0"/>
    <p:restoredTop sz="92188" autoAdjust="0"/>
  </p:normalViewPr>
  <p:slideViewPr>
    <p:cSldViewPr>
      <p:cViewPr varScale="1">
        <p:scale>
          <a:sx n="68" d="100"/>
          <a:sy n="68" d="100"/>
        </p:scale>
        <p:origin x="564" y="78"/>
      </p:cViewPr>
      <p:guideLst>
        <p:guide orient="horz" pos="2098"/>
        <p:guide pos="379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gs" Target="tags/tag10.xml"/><Relationship Id="rId24" Type="http://schemas.openxmlformats.org/officeDocument/2006/relationships/font" Target="fonts/font7.fntdata"/><Relationship Id="rId23" Type="http://schemas.openxmlformats.org/officeDocument/2006/relationships/font" Target="fonts/font6.fntdata"/><Relationship Id="rId22" Type="http://schemas.openxmlformats.org/officeDocument/2006/relationships/font" Target="fonts/font5.fntdata"/><Relationship Id="rId21" Type="http://schemas.openxmlformats.org/officeDocument/2006/relationships/font" Target="fonts/font4.fntdata"/><Relationship Id="rId20" Type="http://schemas.openxmlformats.org/officeDocument/2006/relationships/font" Target="fonts/font3.fntdata"/><Relationship Id="rId2" Type="http://schemas.openxmlformats.org/officeDocument/2006/relationships/theme" Target="theme/theme1.xml"/><Relationship Id="rId19" Type="http://schemas.openxmlformats.org/officeDocument/2006/relationships/font" Target="fonts/font2.fntdata"/><Relationship Id="rId18" Type="http://schemas.openxmlformats.org/officeDocument/2006/relationships/font" Target="fonts/font1.fntdata"/><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xStyles>
    <p:titleStyle>
      <a:lvl1pPr algn="ctr" rtl="0" eaLnBrk="0" fontAlgn="base" hangingPunct="0">
        <a:spcBef>
          <a:spcPct val="0"/>
        </a:spcBef>
        <a:spcAft>
          <a:spcPct val="0"/>
        </a:spcAft>
        <a:defRPr sz="4400" kern="1200">
          <a:solidFill>
            <a:schemeClr val="tx1"/>
          </a:solidFill>
          <a:latin typeface="Arial" panose="020B0604020202020204" pitchFamily="34" charset="0"/>
          <a:ea typeface="黑体" panose="02010609060101010101" pitchFamily="49" charset="-122"/>
          <a:cs typeface="+mj-cs"/>
          <a:sym typeface="Arial" panose="020B0604020202020204" pitchFamily="34" charset="0"/>
        </a:defRPr>
      </a:lvl1pPr>
      <a:lvl2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5pPr>
      <a:lvl6pPr marL="4572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6pPr>
      <a:lvl7pPr marL="9144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7pPr>
      <a:lvl8pPr marL="13716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8pPr>
      <a:lvl9pPr marL="18288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ts val="0"/>
        </a:spcBef>
        <a:spcAft>
          <a:spcPct val="0"/>
        </a:spcAft>
        <a:buChar char="•"/>
        <a:defRPr sz="24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1pPr>
      <a:lvl2pPr marL="914400" indent="-457200" algn="l" rtl="0" eaLnBrk="0" fontAlgn="base" hangingPunct="0">
        <a:spcBef>
          <a:spcPts val="0"/>
        </a:spcBef>
        <a:spcAft>
          <a:spcPct val="0"/>
        </a:spcAft>
        <a:buFont typeface="Arial" panose="020B0604020202020204" pitchFamily="34" charset="0"/>
        <a:buChar char="•"/>
        <a:defRPr sz="20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2pPr>
      <a:lvl3pPr marL="12573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3pPr>
      <a:lvl4pPr marL="17145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4pPr>
      <a:lvl5pPr marL="21717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tags" Target="../tags/tag1.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436577" y="0"/>
            <a:ext cx="3603872" cy="584775"/>
          </a:xfrm>
          <a:prstGeom prst="rect">
            <a:avLst/>
          </a:prstGeom>
        </p:spPr>
        <p:txBody>
          <a:bodyPr wrap="none">
            <a:spAutoFit/>
          </a:bodyPr>
          <a:lstStyle/>
          <a:p>
            <a:r>
              <a:rPr lang="zh-CN" altLang="en-US" sz="3200" b="1" dirty="0">
                <a:solidFill>
                  <a:schemeClr val="bg1"/>
                </a:solidFill>
                <a:cs typeface="+mn-ea"/>
                <a:sym typeface="+mn-lt"/>
              </a:rPr>
              <a:t>一、人员及其组织</a:t>
            </a:r>
            <a:r>
              <a:rPr lang="en-US" altLang="zh-CN" sz="3200" b="1" dirty="0">
                <a:solidFill>
                  <a:schemeClr val="bg1"/>
                </a:solidFill>
                <a:cs typeface="+mn-ea"/>
                <a:sym typeface="+mn-lt"/>
              </a:rPr>
              <a:t>:</a:t>
            </a:r>
            <a:endParaRPr lang="en-US" altLang="zh-CN" sz="3200" b="1" dirty="0">
              <a:solidFill>
                <a:schemeClr val="bg1"/>
              </a:solidFill>
              <a:cs typeface="+mn-ea"/>
              <a:sym typeface="+mn-lt"/>
            </a:endParaRPr>
          </a:p>
        </p:txBody>
      </p:sp>
      <p:pic>
        <p:nvPicPr>
          <p:cNvPr id="6" name="Picture 2" descr="dasda"/>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051671"/>
            <a:ext cx="3777047" cy="188954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 name="矩形 10"/>
          <p:cNvSpPr/>
          <p:nvPr/>
        </p:nvSpPr>
        <p:spPr bwMode="auto">
          <a:xfrm>
            <a:off x="0" y="2941219"/>
            <a:ext cx="12192000" cy="170229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rgbClr val="C00000"/>
              </a:solidFill>
              <a:effectLst/>
              <a:latin typeface="Arial" panose="020B0604020202020204" pitchFamily="34" charset="0"/>
              <a:ea typeface="黑体" panose="02010609060101010101" pitchFamily="49" charset="-122"/>
            </a:endParaRPr>
          </a:p>
        </p:txBody>
      </p:sp>
      <p:pic>
        <p:nvPicPr>
          <p:cNvPr id="8" name="Picture 4" descr="#wm#_51_07_*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00000">
            <a:off x="9557491" y="1215691"/>
            <a:ext cx="2441732" cy="345849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2" name="文本框 11"/>
          <p:cNvSpPr txBox="1"/>
          <p:nvPr/>
        </p:nvSpPr>
        <p:spPr>
          <a:xfrm>
            <a:off x="671830" y="3331210"/>
            <a:ext cx="11125200" cy="922020"/>
          </a:xfrm>
          <a:prstGeom prst="rect">
            <a:avLst/>
          </a:prstGeom>
          <a:noFill/>
        </p:spPr>
        <p:txBody>
          <a:bodyPr wrap="square" rtlCol="0">
            <a:spAutoFit/>
          </a:bodyPr>
          <a:lstStyle/>
          <a:p>
            <a:pPr algn="dist"/>
            <a:r>
              <a:rPr kumimoji="1"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图书馆自习室座位预约小程序</a:t>
            </a:r>
            <a:r>
              <a:rPr kumimoji="1" lang="en-US"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a:t>
            </a:r>
            <a:r>
              <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PPT</a:t>
            </a:r>
            <a:endPar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周杰伦 - 甜甜的.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913474" y="-1088578"/>
            <a:ext cx="812800" cy="81280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127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参考文献</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92" name="文本框 91"/>
          <p:cNvSpPr txBox="1"/>
          <p:nvPr/>
        </p:nvSpPr>
        <p:spPr>
          <a:xfrm>
            <a:off x="182880" y="1167765"/>
            <a:ext cx="11985625" cy="5354320"/>
          </a:xfrm>
          <a:prstGeom prst="rect">
            <a:avLst/>
          </a:prstGeom>
          <a:noFill/>
          <a:ln>
            <a:noFill/>
          </a:ln>
        </p:spPr>
        <p:txBody>
          <a:bodyPr wrap="square">
            <a:spAutoFit/>
          </a:bodyPr>
          <a:lstStyle/>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[1] 胡亚琛. 探究微信小程序的开辟与走向[J]. 现代营销(经营版). 2019(04)</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[2] 李伟豪,高博文,刘佳. 基于微信小程序的信息服务平台设计与实现[J]. 计算机产品与流通. 2019(03)</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[3] 王婷婷. 微信小程序开发[J]. 信息技术与信息化. 2018(12)</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[4] 候春俊. 微信小程序推广策略研究分析[J]. 办公自动化. 2018(07)</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[5] 刘冬露,刘慕昕. 社团活动在中职学校学生管理中的探索[J]. 课程教育研究. 2017(40)</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[6] 冯玉芽. 基于微信的活动管理平台的设计与实现[D]. 北京邮电大学 2019</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[7] 张立科 . Mysql 数据库通用模块及典型系统开发实力导航 [M]. 北京 : 人民邮电出版社,2017.10-295 </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[8] 沈炜, 徐慧,汤倩. Mysql 数据库编程技术与实例[M]. 北京:人民邮电出版社, 2018. 114-226</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[9] 顾春来. APP 应用程序开发模式探究[J]. 硅谷,2016,(05):35-36. </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[10] 张晓云. 基于微信公众平台的商品信息管理服务应用的设计与实现[D].西南交通大学,2016.</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[11] 穆利伟. 基于 Grails 的 Web 应用研究[D].北京交通大学,2018. </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[12] 钱宇虹. 基于 Java 平台的多语言混合编程[J]. 系统工程师,2014,(11):39-41.</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[13] Sachin S. Rajmane,Sushil R. Mathpati,Jairaj K. Dawle.Digitalization of Management System for College and Student Information[J]. Research Journal of Science and Technology . 2016 (4)</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[14] Beth Rubin,Ron Fernandes,Maria D. Avgerinou,James Moore.The effect of learning management systems on student and faculty outcomes[J]. The Internet and Higher Education . 2009 (1)</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[15] Ros Frost.Developing student participation, research and leadership: the HCD Student Partnership[J]. School Leadership &amp; Management . 2008 (4)</a:t>
            </a:r>
            <a:endParaRPr lang="zh-CN" altLang="en-US"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endParaRPr lang="zh-CN" altLang="en-US"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 2"/>
          <p:cNvGrpSpPr/>
          <p:nvPr/>
        </p:nvGrpSpPr>
        <p:grpSpPr>
          <a:xfrm>
            <a:off x="-1" y="2838627"/>
            <a:ext cx="12192000" cy="980661"/>
            <a:chOff x="71436" y="2838629"/>
            <a:chExt cx="12192000" cy="980661"/>
          </a:xfrm>
        </p:grpSpPr>
        <p:sp>
          <p:nvSpPr>
            <p:cNvPr id="5" name="矩形 4"/>
            <p:cNvSpPr/>
            <p:nvPr/>
          </p:nvSpPr>
          <p:spPr bwMode="auto">
            <a:xfrm>
              <a:off x="71436" y="2838629"/>
              <a:ext cx="3833779"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sp>
          <p:nvSpPr>
            <p:cNvPr id="6" name="矩形 5"/>
            <p:cNvSpPr/>
            <p:nvPr/>
          </p:nvSpPr>
          <p:spPr bwMode="auto">
            <a:xfrm>
              <a:off x="8286783" y="2838629"/>
              <a:ext cx="3976653"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grpSp>
      <p:sp>
        <p:nvSpPr>
          <p:cNvPr id="7" name="矩形 6"/>
          <p:cNvSpPr/>
          <p:nvPr/>
        </p:nvSpPr>
        <p:spPr>
          <a:xfrm>
            <a:off x="4089182" y="2774960"/>
            <a:ext cx="3879026" cy="1107996"/>
          </a:xfrm>
          <a:prstGeom prst="rect">
            <a:avLst/>
          </a:prstGeom>
          <a:noFill/>
        </p:spPr>
        <p:txBody>
          <a:bodyPr wrap="square">
            <a:spAutoFit/>
          </a:bodyPr>
          <a:lstStyle/>
          <a:p>
            <a:pPr algn="dist"/>
            <a:r>
              <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rPr>
              <a:t>感谢聆听</a:t>
            </a:r>
            <a:endPar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858520" y="270828"/>
            <a:ext cx="5080000" cy="829945"/>
          </a:xfrm>
          <a:prstGeom prst="rect">
            <a:avLst/>
          </a:prstGeom>
          <a:noFill/>
          <a:ln w="9525">
            <a:noFill/>
          </a:ln>
        </p:spPr>
        <p:txBody>
          <a:bodyPr>
            <a:spAutoFit/>
          </a:bodyPr>
          <a:p>
            <a:pPr indent="0"/>
            <a:r>
              <a:rPr lang="zh-CN" sz="4800" b="1">
                <a:ea typeface="黑体" panose="02010609060101010101" pitchFamily="49" charset="-122"/>
              </a:rPr>
              <a:t>摘</a:t>
            </a:r>
            <a:r>
              <a:rPr lang="en-US" sz="4800" b="1">
                <a:latin typeface="黑体" panose="02010609060101010101" pitchFamily="49" charset="-122"/>
              </a:rPr>
              <a:t>  </a:t>
            </a:r>
            <a:r>
              <a:rPr lang="zh-CN" sz="4800" b="1">
                <a:ea typeface="黑体" panose="02010609060101010101" pitchFamily="49" charset="-122"/>
              </a:rPr>
              <a:t>要</a:t>
            </a:r>
            <a:endParaRPr lang="zh-CN" altLang="en-US" sz="4800"/>
          </a:p>
        </p:txBody>
      </p:sp>
      <p:sp>
        <p:nvSpPr>
          <p:cNvPr id="2" name="文本框 1"/>
          <p:cNvSpPr txBox="1"/>
          <p:nvPr/>
        </p:nvSpPr>
        <p:spPr>
          <a:xfrm>
            <a:off x="467360" y="1421130"/>
            <a:ext cx="11134725" cy="4799965"/>
          </a:xfrm>
          <a:prstGeom prst="rect">
            <a:avLst/>
          </a:prstGeom>
          <a:noFill/>
          <a:ln w="9525">
            <a:noFill/>
          </a:ln>
        </p:spPr>
        <p:txBody>
          <a:bodyPr wrap="square">
            <a:spAutoFit/>
          </a:bodyPr>
          <a:p>
            <a:pPr indent="304800"/>
            <a:r>
              <a:rPr b="0">
                <a:latin typeface="宋体" panose="02010600030101010101" pitchFamily="2" charset="-122"/>
                <a:ea typeface="宋体" panose="02010600030101010101" pitchFamily="2" charset="-122"/>
                <a:cs typeface="宋体" panose="02010600030101010101" pitchFamily="2" charset="-122"/>
              </a:rPr>
              <a:t>随着电子商务快速发展世界各地区,各个高校对图书馆也起来越重视.图书馆代表着一间学校或者地区的文化标志，因为图书馆丰富的图书资源能够带给我们重要的信息资源，图书馆管理系统是学校管理机制重要的一环，,面对这一世界性的新动向和新问题,图书馆如何适应新的时代和新的潮流,开展有效的信息服务工作,完成时代赋予的新使命?本文就这一问题谈谈几点粗浅的看法.扩大业务范围,更新服务内容.信息社会的到来已经向图书馆传统的服务方式提出了新的挑战;图书馆已经不是,也不可能是 传统观念的图书馆,而将成为社会公用信息，本系统包含了2个学生，即管理员和学生</a:t>
            </a:r>
            <a:endParaRPr b="0">
              <a:latin typeface="宋体" panose="02010600030101010101" pitchFamily="2" charset="-122"/>
              <a:ea typeface="宋体" panose="02010600030101010101" pitchFamily="2" charset="-122"/>
              <a:cs typeface="宋体" panose="02010600030101010101" pitchFamily="2" charset="-122"/>
            </a:endParaRPr>
          </a:p>
          <a:p>
            <a:pPr indent="304800"/>
            <a:r>
              <a:rPr b="0">
                <a:latin typeface="宋体" panose="02010600030101010101" pitchFamily="2" charset="-122"/>
                <a:ea typeface="宋体" panose="02010600030101010101" pitchFamily="2" charset="-122"/>
                <a:cs typeface="宋体" panose="02010600030101010101" pitchFamily="2" charset="-122"/>
              </a:rPr>
              <a:t>管理员权限主要实现了管理员服务端；首页、个人中心、学生管理、座位信息管理、自习室分类管理、座位预约管理、学院分类管理、专业分类管理、留言板管理、系统管理，学生微信端；首页、座位信息、座位预约、我的等功能，基本上实现了整个图书馆自习室座位预约小程序信息管理的过程。本系统在一般图书馆自习室座位预约的基础上增加了最新信息的功能方便学生快速浏览，是一个高效的、动态的、相互友好的图书馆自习室座位预约小程序。</a:t>
            </a:r>
            <a:endParaRPr b="0">
              <a:latin typeface="宋体" panose="02010600030101010101" pitchFamily="2" charset="-122"/>
              <a:ea typeface="宋体" panose="02010600030101010101" pitchFamily="2" charset="-122"/>
              <a:cs typeface="宋体" panose="02010600030101010101" pitchFamily="2" charset="-122"/>
            </a:endParaRPr>
          </a:p>
          <a:p>
            <a:pPr indent="304800"/>
            <a:r>
              <a:rPr b="0">
                <a:latin typeface="宋体" panose="02010600030101010101" pitchFamily="2" charset="-122"/>
                <a:ea typeface="宋体" panose="02010600030101010101" pitchFamily="2" charset="-122"/>
                <a:cs typeface="宋体" panose="02010600030101010101" pitchFamily="2" charset="-122"/>
              </a:rPr>
              <a:t>该系统里充分综合应用Mysql数据库、JAVA等相关知识。网页界面的构成，具备简单易懂、便捷等特征。设计过程中，第一，静态页面的制作需要应用语言，以及APP的美工，在这些方面均收获了较好的成绩。第二，针对微信开发者等技术动态编程以及数据库进行努力学习和大量实践，并运用到了APP的建设中。</a:t>
            </a:r>
            <a:endParaRPr b="0">
              <a:latin typeface="宋体" panose="02010600030101010101" pitchFamily="2" charset="-122"/>
              <a:ea typeface="宋体" panose="02010600030101010101" pitchFamily="2" charset="-122"/>
              <a:cs typeface="宋体" panose="02010600030101010101" pitchFamily="2" charset="-122"/>
            </a:endParaRPr>
          </a:p>
          <a:p>
            <a:pPr indent="304800"/>
            <a:endParaRPr b="0">
              <a:latin typeface="宋体" panose="02010600030101010101" pitchFamily="2" charset="-122"/>
              <a:ea typeface="宋体" panose="02010600030101010101" pitchFamily="2" charset="-122"/>
              <a:cs typeface="宋体" panose="02010600030101010101" pitchFamily="2" charset="-122"/>
            </a:endParaRPr>
          </a:p>
          <a:p>
            <a:pPr indent="304800"/>
            <a:endParaRPr b="0">
              <a:latin typeface="宋体" panose="02010600030101010101" pitchFamily="2" charset="-122"/>
              <a:ea typeface="宋体" panose="02010600030101010101" pitchFamily="2" charset="-122"/>
              <a:cs typeface="宋体" panose="02010600030101010101" pitchFamily="2" charset="-122"/>
            </a:endParaRPr>
          </a:p>
          <a:p>
            <a:pPr indent="304800"/>
            <a:r>
              <a:rPr b="0">
                <a:latin typeface="宋体" panose="02010600030101010101" pitchFamily="2" charset="-122"/>
                <a:ea typeface="宋体" panose="02010600030101010101" pitchFamily="2" charset="-122"/>
                <a:cs typeface="宋体" panose="02010600030101010101" pitchFamily="2" charset="-122"/>
              </a:rPr>
              <a:t>关键词 ：图书馆自习室座位预约小程序；Java技术；Mysql数据库；SSM框架 ；微信开发者</a:t>
            </a:r>
            <a:endParaRPr b="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274955" y="37782"/>
            <a:ext cx="5080000" cy="829945"/>
          </a:xfrm>
          <a:prstGeom prst="rect">
            <a:avLst/>
          </a:prstGeom>
          <a:noFill/>
          <a:ln w="9525">
            <a:noFill/>
          </a:ln>
        </p:spPr>
        <p:txBody>
          <a:bodyPr>
            <a:spAutoFit/>
          </a:bodyPr>
          <a:p>
            <a:pPr indent="0"/>
            <a:r>
              <a:rPr lang="zh-CN" sz="4800" b="1">
                <a:latin typeface="Times New Roman" panose="02020603050405020304" charset="0"/>
                <a:ea typeface="黑体" panose="02010609060101010101" pitchFamily="49" charset="-122"/>
              </a:rPr>
              <a:t>研究背景</a:t>
            </a:r>
            <a:endParaRPr lang="zh-CN" sz="4800" b="1">
              <a:latin typeface="Times New Roman" panose="02020603050405020304" charset="0"/>
              <a:ea typeface="黑体" panose="02010609060101010101" pitchFamily="49" charset="-122"/>
            </a:endParaRPr>
          </a:p>
        </p:txBody>
      </p:sp>
      <p:sp>
        <p:nvSpPr>
          <p:cNvPr id="3" name="文本框 2"/>
          <p:cNvSpPr txBox="1"/>
          <p:nvPr/>
        </p:nvSpPr>
        <p:spPr>
          <a:xfrm>
            <a:off x="274955" y="1189355"/>
            <a:ext cx="11416665" cy="3784600"/>
          </a:xfrm>
          <a:prstGeom prst="rect">
            <a:avLst/>
          </a:prstGeom>
          <a:noFill/>
          <a:ln w="9525">
            <a:noFill/>
          </a:ln>
        </p:spPr>
        <p:txBody>
          <a:bodyPr wrap="square">
            <a:spAutoFit/>
          </a:bodyPr>
          <a:p>
            <a:pPr indent="304800"/>
            <a:r>
              <a:rPr lang="zh-CN" sz="2400" b="0">
                <a:ea typeface="宋体" panose="02010600030101010101" pitchFamily="2" charset="-122"/>
              </a:rPr>
              <a:t>随着网络时代的到来，互联网的优势和普及时刻影响并改变着人们的生活方式。在信息技术迅速发展的今天，计算机技术已经遍及全球，使社会发生了巨大的变革。</a:t>
            </a:r>
            <a:endParaRPr lang="zh-CN" sz="2400" b="0">
              <a:ea typeface="宋体" panose="02010600030101010101" pitchFamily="2" charset="-122"/>
            </a:endParaRPr>
          </a:p>
          <a:p>
            <a:pPr indent="304800"/>
            <a:r>
              <a:rPr lang="zh-CN" sz="2400" b="0">
                <a:ea typeface="宋体" panose="02010600030101010101" pitchFamily="2" charset="-122"/>
              </a:rPr>
              <a:t>为了不受时间和地点的限制，智能手机学生可以通过移动网络访问网站和处理各种业务和互联网，这是一个有效的将应用系统的功能扩展到手机终端的方法。现今各种智能手机层出不穷，各类基于手机平台的软件应运而生，其中，在众多交流软件中，小程序备受人们青睐。近年来，小程序发展规模越来越大，越来越多的人开始使用小程序，目前随着智能手机系统的普及，人人手机上基本都有了小程序。</a:t>
            </a:r>
            <a:endParaRPr lang="zh-CN" sz="2400" b="0">
              <a:ea typeface="宋体" panose="02010600030101010101" pitchFamily="2" charset="-122"/>
            </a:endParaRPr>
          </a:p>
          <a:p>
            <a:pPr indent="304800"/>
            <a:r>
              <a:rPr lang="zh-CN" sz="2400" b="0">
                <a:ea typeface="宋体" panose="02010600030101010101" pitchFamily="2" charset="-122"/>
              </a:rPr>
              <a:t>所以，小程序推出图书支持公众号关注，而这就意味着小程序跟公众号之间的通道被彻底打通了。本论文图书馆自习室座位预约小程序主要牵扯到的程序，数据库与计算机技术等。覆盖知识面大，可以大大的提高系统人员工作效率。</a:t>
            </a:r>
            <a:endParaRPr lang="zh-CN" sz="2400" b="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335280" y="116205"/>
            <a:ext cx="10661015" cy="829945"/>
          </a:xfrm>
          <a:prstGeom prst="rect">
            <a:avLst/>
          </a:prstGeom>
          <a:noFill/>
          <a:ln w="9525">
            <a:noFill/>
          </a:ln>
        </p:spPr>
        <p:txBody>
          <a:bodyPr wrap="square">
            <a:spAutoFit/>
          </a:bodyPr>
          <a:p>
            <a:pPr indent="0"/>
            <a:r>
              <a:rPr lang="zh-CN" sz="4800" b="1">
                <a:latin typeface="Times New Roman" panose="02020603050405020304" charset="0"/>
                <a:ea typeface="黑体" panose="02010609060101010101" pitchFamily="49" charset="-122"/>
              </a:rPr>
              <a:t>微信开发者工具</a:t>
            </a:r>
            <a:endParaRPr lang="zh-CN" sz="4800" b="1">
              <a:latin typeface="Times New Roman" panose="02020603050405020304" charset="0"/>
              <a:ea typeface="黑体" panose="02010609060101010101" pitchFamily="49" charset="-122"/>
            </a:endParaRPr>
          </a:p>
        </p:txBody>
      </p:sp>
      <p:sp>
        <p:nvSpPr>
          <p:cNvPr id="2" name="文本框 1"/>
          <p:cNvSpPr txBox="1"/>
          <p:nvPr/>
        </p:nvSpPr>
        <p:spPr>
          <a:xfrm>
            <a:off x="47625" y="980440"/>
            <a:ext cx="11320145" cy="4399915"/>
          </a:xfrm>
          <a:prstGeom prst="rect">
            <a:avLst/>
          </a:prstGeom>
          <a:noFill/>
          <a:ln w="9525">
            <a:noFill/>
          </a:ln>
        </p:spPr>
        <p:txBody>
          <a:bodyPr wrap="square">
            <a:spAutoFit/>
          </a:bodyPr>
          <a:p>
            <a:pPr indent="304800"/>
            <a:r>
              <a:rPr sz="2000" b="0">
                <a:latin typeface="宋体" panose="02010600030101010101" pitchFamily="2" charset="-122"/>
                <a:ea typeface="宋体" panose="02010600030101010101" pitchFamily="2" charset="-122"/>
                <a:cs typeface="宋体" panose="02010600030101010101" pitchFamily="2" charset="-122"/>
              </a:rPr>
              <a:t>微信开发者工具现在已经被小程序开发团队开发运行，目前微信开发者工具任然在不断的完善中，在开发小程序时经常要不断的更新。可以使用微信扫码登陆开发者工具，开发者工具将使用这个微信帐号的信息进行小程序的开发和调试。</a:t>
            </a:r>
            <a:endParaRPr sz="2000" b="0">
              <a:latin typeface="宋体" panose="02010600030101010101" pitchFamily="2" charset="-122"/>
              <a:ea typeface="宋体" panose="02010600030101010101" pitchFamily="2" charset="-122"/>
              <a:cs typeface="宋体" panose="02010600030101010101" pitchFamily="2" charset="-122"/>
            </a:endParaRPr>
          </a:p>
          <a:p>
            <a:pPr indent="304800"/>
            <a:r>
              <a:rPr sz="2000" b="0">
                <a:latin typeface="宋体" panose="02010600030101010101" pitchFamily="2" charset="-122"/>
                <a:ea typeface="宋体" panose="02010600030101010101" pitchFamily="2" charset="-122"/>
                <a:cs typeface="宋体" panose="02010600030101010101" pitchFamily="2" charset="-122"/>
              </a:rPr>
              <a:t>机型选择：小程序以智能手机的屏幕尺寸为设计标准，进行切图。</a:t>
            </a:r>
            <a:endParaRPr sz="2000" b="0">
              <a:latin typeface="宋体" panose="02010600030101010101" pitchFamily="2" charset="-122"/>
              <a:ea typeface="宋体" panose="02010600030101010101" pitchFamily="2" charset="-122"/>
              <a:cs typeface="宋体" panose="02010600030101010101" pitchFamily="2" charset="-122"/>
            </a:endParaRPr>
          </a:p>
          <a:p>
            <a:pPr indent="304800"/>
            <a:r>
              <a:rPr sz="2000" b="0">
                <a:latin typeface="宋体" panose="02010600030101010101" pitchFamily="2" charset="-122"/>
                <a:ea typeface="宋体" panose="02010600030101010101" pitchFamily="2" charset="-122"/>
                <a:cs typeface="宋体" panose="02010600030101010101" pitchFamily="2" charset="-122"/>
              </a:rPr>
              <a:t>预览界面：写好视图布局后点击编译，用来刷新视图界面。</a:t>
            </a:r>
            <a:endParaRPr sz="2000" b="0">
              <a:latin typeface="宋体" panose="02010600030101010101" pitchFamily="2" charset="-122"/>
              <a:ea typeface="宋体" panose="02010600030101010101" pitchFamily="2" charset="-122"/>
              <a:cs typeface="宋体" panose="02010600030101010101" pitchFamily="2" charset="-122"/>
            </a:endParaRPr>
          </a:p>
          <a:p>
            <a:pPr indent="304800"/>
            <a:r>
              <a:rPr sz="2000" b="0">
                <a:latin typeface="宋体" panose="02010600030101010101" pitchFamily="2" charset="-122"/>
                <a:ea typeface="宋体" panose="02010600030101010101" pitchFamily="2" charset="-122"/>
                <a:cs typeface="宋体" panose="02010600030101010101" pitchFamily="2" charset="-122"/>
              </a:rPr>
              <a:t>控制台：方便调试打印输出信息。</a:t>
            </a:r>
            <a:endParaRPr sz="2000" b="0">
              <a:latin typeface="宋体" panose="02010600030101010101" pitchFamily="2" charset="-122"/>
              <a:ea typeface="宋体" panose="02010600030101010101" pitchFamily="2" charset="-122"/>
              <a:cs typeface="宋体" panose="02010600030101010101" pitchFamily="2" charset="-122"/>
            </a:endParaRPr>
          </a:p>
          <a:p>
            <a:pPr indent="304800"/>
            <a:r>
              <a:rPr sz="2000" b="0">
                <a:latin typeface="宋体" panose="02010600030101010101" pitchFamily="2" charset="-122"/>
                <a:ea typeface="宋体" panose="02010600030101010101" pitchFamily="2" charset="-122"/>
                <a:cs typeface="宋体" panose="02010600030101010101" pitchFamily="2" charset="-122"/>
              </a:rPr>
              <a:t>上传代码：上传到腾讯服务器，提交审核必经步骤。上传代码时可以填写版本号和备注信息。</a:t>
            </a:r>
            <a:endParaRPr sz="2000" b="0">
              <a:latin typeface="宋体" panose="02010600030101010101" pitchFamily="2" charset="-122"/>
              <a:ea typeface="宋体" panose="02010600030101010101" pitchFamily="2" charset="-122"/>
              <a:cs typeface="宋体" panose="02010600030101010101" pitchFamily="2" charset="-122"/>
            </a:endParaRPr>
          </a:p>
          <a:p>
            <a:pPr indent="304800"/>
            <a:r>
              <a:rPr sz="2000" b="0">
                <a:latin typeface="宋体" panose="02010600030101010101" pitchFamily="2" charset="-122"/>
                <a:ea typeface="宋体" panose="02010600030101010101" pitchFamily="2" charset="-122"/>
                <a:cs typeface="宋体" panose="02010600030101010101" pitchFamily="2" charset="-122"/>
              </a:rPr>
              <a:t>资源文件：一般可以在资源文件进行对应项目的文件目录的断点调试。</a:t>
            </a:r>
            <a:endParaRPr sz="2000" b="0">
              <a:latin typeface="宋体" panose="02010600030101010101" pitchFamily="2" charset="-122"/>
              <a:ea typeface="宋体" panose="02010600030101010101" pitchFamily="2" charset="-122"/>
              <a:cs typeface="宋体" panose="02010600030101010101" pitchFamily="2" charset="-122"/>
            </a:endParaRPr>
          </a:p>
          <a:p>
            <a:pPr indent="304800"/>
            <a:r>
              <a:rPr sz="2000" b="0">
                <a:latin typeface="宋体" panose="02010600030101010101" pitchFamily="2" charset="-122"/>
                <a:ea typeface="宋体" panose="02010600030101010101" pitchFamily="2" charset="-122"/>
                <a:cs typeface="宋体" panose="02010600030101010101" pitchFamily="2" charset="-122"/>
              </a:rPr>
              <a:t>显示远程调试：手机端和PC端开发工具联调对学生而言是非常实用的。</a:t>
            </a:r>
            <a:endParaRPr sz="2000" b="0">
              <a:latin typeface="宋体" panose="02010600030101010101" pitchFamily="2" charset="-122"/>
              <a:ea typeface="宋体" panose="02010600030101010101" pitchFamily="2" charset="-122"/>
              <a:cs typeface="宋体" panose="02010600030101010101" pitchFamily="2" charset="-122"/>
            </a:endParaRPr>
          </a:p>
          <a:p>
            <a:pPr indent="304800"/>
            <a:r>
              <a:rPr sz="2000" b="0">
                <a:latin typeface="宋体" panose="02010600030101010101" pitchFamily="2" charset="-122"/>
                <a:ea typeface="宋体" panose="02010600030101010101" pitchFamily="2" charset="-122"/>
                <a:cs typeface="宋体" panose="02010600030101010101" pitchFamily="2" charset="-122"/>
              </a:rPr>
              <a:t>本地数据存储：显示的是本地存储的数据。</a:t>
            </a:r>
            <a:endParaRPr sz="2000" b="0">
              <a:latin typeface="宋体" panose="02010600030101010101" pitchFamily="2" charset="-122"/>
              <a:ea typeface="宋体" panose="02010600030101010101" pitchFamily="2" charset="-122"/>
              <a:cs typeface="宋体" panose="02010600030101010101" pitchFamily="2" charset="-122"/>
            </a:endParaRPr>
          </a:p>
          <a:p>
            <a:pPr indent="304800"/>
            <a:r>
              <a:rPr sz="2000" b="0">
                <a:latin typeface="宋体" panose="02010600030101010101" pitchFamily="2" charset="-122"/>
                <a:ea typeface="宋体" panose="02010600030101010101" pitchFamily="2" charset="-122"/>
                <a:cs typeface="宋体" panose="02010600030101010101" pitchFamily="2" charset="-122"/>
              </a:rPr>
              <a:t>视图调试：标组件以子父层级结构呈现，方便调试。</a:t>
            </a:r>
            <a:endParaRPr sz="2000" b="0">
              <a:latin typeface="宋体" panose="02010600030101010101" pitchFamily="2" charset="-122"/>
              <a:ea typeface="宋体" panose="02010600030101010101" pitchFamily="2" charset="-122"/>
              <a:cs typeface="宋体" panose="02010600030101010101" pitchFamily="2" charset="-122"/>
            </a:endParaRPr>
          </a:p>
          <a:p>
            <a:pPr indent="304800"/>
            <a:r>
              <a:rPr sz="2000" b="0">
                <a:latin typeface="宋体" panose="02010600030101010101" pitchFamily="2" charset="-122"/>
                <a:ea typeface="宋体" panose="02010600030101010101" pitchFamily="2" charset="-122"/>
                <a:cs typeface="宋体" panose="02010600030101010101" pitchFamily="2" charset="-122"/>
              </a:rPr>
              <a:t>微信限制在2M 以内的代码体积；开发中一般不校验合法域名信息；小程序后台要做配置服务器域名。</a:t>
            </a:r>
            <a:endParaRPr sz="2000" b="0">
              <a:latin typeface="宋体" panose="02010600030101010101" pitchFamily="2" charset="-122"/>
              <a:ea typeface="宋体" panose="02010600030101010101" pitchFamily="2" charset="-122"/>
              <a:cs typeface="宋体" panose="02010600030101010101" pitchFamily="2" charset="-122"/>
            </a:endParaRPr>
          </a:p>
          <a:p>
            <a:pPr indent="304800"/>
            <a:r>
              <a:rPr sz="2000" b="0">
                <a:latin typeface="宋体" panose="02010600030101010101" pitchFamily="2" charset="-122"/>
                <a:ea typeface="宋体" panose="02010600030101010101" pitchFamily="2" charset="-122"/>
                <a:cs typeface="宋体" panose="02010600030101010101" pitchFamily="2" charset="-122"/>
              </a:rPr>
              <a:t>以上就是在开发过程中微信开发者工具常用到的功能，微信开发者工具也在不断的完善。</a:t>
            </a:r>
            <a:endParaRPr sz="2000" b="0">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2 JAVA技术</a:t>
            </a:r>
            <a:endPar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7" name="文本框 86"/>
          <p:cNvSpPr txBox="1"/>
          <p:nvPr/>
        </p:nvSpPr>
        <p:spPr>
          <a:xfrm>
            <a:off x="270510" y="999490"/>
            <a:ext cx="11641455" cy="4092575"/>
          </a:xfrm>
          <a:prstGeom prst="rect">
            <a:avLst/>
          </a:prstGeom>
          <a:noFill/>
          <a:ln>
            <a:noFill/>
          </a:ln>
        </p:spPr>
        <p:txBody>
          <a:bodyPr wrap="square">
            <a:spAutoFit/>
          </a:bodyPr>
          <a:lstStyle/>
          <a:p>
            <a:pPr algn="l" fontAlgn="auto">
              <a:spcBef>
                <a:spcPts val="0"/>
              </a:spcBef>
              <a:spcAft>
                <a:spcPts val="0"/>
              </a:spcAft>
              <a:defRPr/>
            </a:pPr>
            <a:r>
              <a:rPr lang="zh-CN" altLang="en-US" sz="2000" dirty="0">
                <a:solidFill>
                  <a:srgbClr val="C00000"/>
                </a:solidFill>
                <a:latin typeface="宋体" panose="02010600030101010101" pitchFamily="2" charset="-122"/>
                <a:ea typeface="宋体" panose="02010600030101010101" pitchFamily="2" charset="-122"/>
              </a:rPr>
              <a:t>Java主要采用CORBA技术和安全模型，可以在互联网应用的数据保护。它还提供了对EJB（Enterprise JavaBeans）的全面支持，java servlet API，Java（java server pages），和XML技术。</a:t>
            </a:r>
            <a:endParaRPr lang="zh-CN" altLang="en-US" sz="20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000" dirty="0">
                <a:solidFill>
                  <a:srgbClr val="C00000"/>
                </a:solidFill>
                <a:latin typeface="宋体" panose="02010600030101010101" pitchFamily="2" charset="-122"/>
                <a:ea typeface="宋体" panose="02010600030101010101" pitchFamily="2" charset="-122"/>
              </a:rPr>
              <a:t>JAVA语言功能：面向对象：面向对象是Java编程语言的标志之一，是一种软件开发方法。最重要的是将所有东西变成对象，然后以某种方式编程。编程时，代码和数据写在每个对象上。 面向对象编程方法的出现使得人们在编程过程中的设计思考和操作变得非常简单，同时也提高了程序的安全性。</a:t>
            </a:r>
            <a:endParaRPr lang="zh-CN" altLang="en-US" sz="20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000" dirty="0">
                <a:solidFill>
                  <a:srgbClr val="C00000"/>
                </a:solidFill>
                <a:latin typeface="宋体" panose="02010600030101010101" pitchFamily="2" charset="-122"/>
                <a:ea typeface="宋体" panose="02010600030101010101" pitchFamily="2" charset="-122"/>
              </a:rPr>
              <a:t>跨平台：Java流行的一个关键特性是它的跨平台特性，这使得用Java编程变得容易。您可以用Java编写程序并在其他地方运行它，而无需在编译后更改它。</a:t>
            </a:r>
            <a:endParaRPr lang="zh-CN" altLang="en-US" sz="20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000" dirty="0">
                <a:solidFill>
                  <a:srgbClr val="C00000"/>
                </a:solidFill>
                <a:latin typeface="宋体" panose="02010600030101010101" pitchFamily="2" charset="-122"/>
                <a:ea typeface="宋体" panose="02010600030101010101" pitchFamily="2" charset="-122"/>
              </a:rPr>
              <a:t>垃圾回收机制：用来将那些在程序不操作时无用的对象所占用的内存空间释放掉，C ++最被人厌恶的就是因为其不能将在编程的过程中所占用的内存空间进行及时的释放，导致随着编程时间的变长所占用的内存空间越来越多。对于一些编程高手而言，他们会在刚开始编程的时候配置一块内存地址放在堆栈上，然后在不需要的时候会对其进行释放，而一些新手和菜鸟在很多的时候会忘记删除这个内存地址，从而导致程序在运行的过程中会变得十分的不稳定，最终有可能会导致程序崩溃。所以很多C ++的高手在编写程序时往往都会将删除后的指针的值设置为NULL，然后在删除之前确定一个指针的值是否为NULL。</a:t>
            </a:r>
            <a:endParaRPr lang="zh-CN" altLang="en-US" sz="20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24130"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Mysql数据库</a:t>
            </a:r>
            <a:endParaRPr kumimoji="0" 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5715" y="1536700"/>
            <a:ext cx="12185650" cy="4154170"/>
          </a:xfrm>
          <a:prstGeom prst="rect">
            <a:avLst/>
          </a:prstGeom>
          <a:noFill/>
          <a:ln w="9525">
            <a:noFill/>
          </a:ln>
        </p:spPr>
        <p:txBody>
          <a:bodyPr wrap="square">
            <a:spAutoFit/>
          </a:bodyPr>
          <a:p>
            <a:pPr indent="304800"/>
            <a:r>
              <a:rPr sz="2400" b="0"/>
              <a:t>数据库是系统开发过程中不可或缺的一部分。 在WEB应用方面，MySQL AB开发了一个具有很大优势的MySQL关系数据库管理系统。 MySQL可以将数据存储在不同的表中，这非常灵活，并且还可以提高系统在实际应用中的速度。 数据库访问最常用于标准SQL语言，MySQL用于SQL语言，因此它具有高度兼容性。数据库的操作是必不可少的，包括对数据库表的增加、删除、修改、查询等功能。现如今，数据库可以分为关系型数据库和非关系型数据库，Mysql属于关系性数据库，Mysql数据库是一款小型的关系型数据库，它以其自身特点：体积小、速度快、成本低等，Mysql数据库是目前最受欢迎的开源数据库。</a:t>
            </a:r>
            <a:endParaRPr sz="2400" b="0"/>
          </a:p>
          <a:p>
            <a:pPr indent="304800"/>
            <a:r>
              <a:rPr sz="2400" b="0"/>
              <a:t>在WEB应用技术中， Mysql数据库支持不同的操作系统平台，虽然在不同平台下的安装和配置都不相同，但是差别也不是很大，Mysql在Windows平台下两种安装方式，二进制版和免安装版。安装完Mysql数据库之后，需要启动服务进程，相应的客户端就可以连接数据库，客户端可通过命令行或者图形界面工具登录数据库。</a:t>
            </a:r>
            <a:endParaRPr sz="2400" b="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119380" y="-27305"/>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需求分析</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119380" y="1845310"/>
            <a:ext cx="11821160" cy="3169285"/>
          </a:xfrm>
          <a:prstGeom prst="rect">
            <a:avLst/>
          </a:prstGeom>
          <a:noFill/>
          <a:ln w="9525">
            <a:noFill/>
          </a:ln>
        </p:spPr>
        <p:txBody>
          <a:bodyPr wrap="square">
            <a:spAutoFit/>
          </a:bodyPr>
          <a:p>
            <a:pPr indent="306070"/>
            <a:r>
              <a:rPr sz="2000" b="0">
                <a:latin typeface="宋体" panose="02010600030101010101" pitchFamily="2" charset="-122"/>
                <a:ea typeface="宋体" panose="02010600030101010101" pitchFamily="2" charset="-122"/>
                <a:cs typeface="宋体" panose="02010600030101010101" pitchFamily="2" charset="-122"/>
              </a:rPr>
              <a:t>所谓需求分析就是，需求管理人员通过与学生的沟通，所获取的信息，然后把这些信息通过需求说明书的方式展示给学生和开发人员。</a:t>
            </a:r>
            <a:endParaRPr sz="2000" b="0">
              <a:latin typeface="宋体" panose="02010600030101010101" pitchFamily="2" charset="-122"/>
              <a:ea typeface="宋体" panose="02010600030101010101" pitchFamily="2" charset="-122"/>
              <a:cs typeface="宋体" panose="02010600030101010101" pitchFamily="2" charset="-122"/>
            </a:endParaRPr>
          </a:p>
          <a:p>
            <a:pPr indent="306070"/>
            <a:r>
              <a:rPr sz="2000" b="0">
                <a:latin typeface="宋体" panose="02010600030101010101" pitchFamily="2" charset="-122"/>
                <a:ea typeface="宋体" panose="02010600030101010101" pitchFamily="2" charset="-122"/>
                <a:cs typeface="宋体" panose="02010600030101010101" pitchFamily="2" charset="-122"/>
              </a:rPr>
              <a:t>需求的可行性是分析和讨论发达的系统能达到什么样的要求。开发的系统或网站是否符合之前的要求。只有在预先评估系统的开发中，才能在系统开发和实施之前完成需求。系统在开发和运用过程中，在技术可行性、操作可行性、经济可行性和法律可行性这几点展开的详细说明，证明了这几点是可行的。在技术可行性中主要说明了Java是目前是较为通用、成熟的技术，具有较为强大的数据库开发功能、以及具有方便快捷的数据库接口设计功能。在现有的调研情况和所掌握的技术是必要可行的。在经济可行性中，主要说明了系统从调研时期的费用和后期维护和可节约的成本。操作可行性主要说明了系统和操作的简便性具有操作简便和上手快的特点。在法律可行性上，符合要求不涉及到侵权等问题在社会中能起到提高效率的作用。</a:t>
            </a:r>
            <a:endParaRPr sz="2000" b="0">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47625" y="-3124200"/>
            <a:ext cx="12192000" cy="2227580"/>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管理员登录，通过填写用户名、密码进行登录，如图所示。</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sp>
        <p:nvSpPr>
          <p:cNvPr id="100" name="文本框 99"/>
          <p:cNvSpPr txBox="1"/>
          <p:nvPr/>
        </p:nvSpPr>
        <p:spPr>
          <a:xfrm>
            <a:off x="191135" y="-317"/>
            <a:ext cx="5080000" cy="521970"/>
          </a:xfrm>
          <a:prstGeom prst="rect">
            <a:avLst/>
          </a:prstGeom>
          <a:noFill/>
          <a:ln w="9525">
            <a:noFill/>
          </a:ln>
        </p:spPr>
        <p:txBody>
          <a:bodyPr>
            <a:spAutoFit/>
          </a:bodyPr>
          <a:p>
            <a:pPr indent="0"/>
            <a:r>
              <a:rPr sz="2800" b="0">
                <a:latin typeface="黑体" panose="02010609060101010101" pitchFamily="49" charset="-122"/>
                <a:ea typeface="黑体" panose="02010609060101010101" pitchFamily="49" charset="-122"/>
                <a:cs typeface="黑体" panose="02010609060101010101" pitchFamily="49" charset="-122"/>
              </a:rPr>
              <a:t>系统功能</a:t>
            </a:r>
            <a:endParaRPr sz="2800" b="0">
              <a:latin typeface="黑体" panose="02010609060101010101" pitchFamily="49" charset="-122"/>
              <a:ea typeface="黑体" panose="02010609060101010101" pitchFamily="49" charset="-122"/>
              <a:cs typeface="黑体" panose="02010609060101010101" pitchFamily="49" charset="-122"/>
            </a:endParaRPr>
          </a:p>
        </p:txBody>
      </p:sp>
      <p:sp>
        <p:nvSpPr>
          <p:cNvPr id="3" name="文本框 2"/>
          <p:cNvSpPr txBox="1"/>
          <p:nvPr/>
        </p:nvSpPr>
        <p:spPr>
          <a:xfrm>
            <a:off x="46990" y="1721485"/>
            <a:ext cx="12058015" cy="1938020"/>
          </a:xfrm>
          <a:prstGeom prst="rect">
            <a:avLst/>
          </a:prstGeom>
          <a:noFill/>
          <a:ln w="9525">
            <a:noFill/>
          </a:ln>
        </p:spPr>
        <p:txBody>
          <a:bodyPr wrap="square">
            <a:spAutoFit/>
          </a:bodyPr>
          <a:p>
            <a:pPr indent="304800"/>
            <a:r>
              <a:rPr sz="2000" b="0">
                <a:ea typeface="宋体" panose="02010600030101010101" pitchFamily="2" charset="-122"/>
              </a:rPr>
              <a:t>此系统的功能分为学生模块和管理员模块：</a:t>
            </a:r>
            <a:endParaRPr sz="2000" b="0">
              <a:ea typeface="宋体" panose="02010600030101010101" pitchFamily="2" charset="-122"/>
            </a:endParaRPr>
          </a:p>
          <a:p>
            <a:pPr indent="304800"/>
            <a:r>
              <a:rPr sz="2000" b="0">
                <a:ea typeface="宋体" panose="02010600030101010101" pitchFamily="2" charset="-122"/>
              </a:rPr>
              <a:t>（1）实现管理系统信息关系的系统化、规范化和自动化；</a:t>
            </a:r>
            <a:endParaRPr sz="2000" b="0">
              <a:ea typeface="宋体" panose="02010600030101010101" pitchFamily="2" charset="-122"/>
            </a:endParaRPr>
          </a:p>
          <a:p>
            <a:pPr indent="304800"/>
            <a:r>
              <a:rPr sz="2000" b="0">
                <a:ea typeface="宋体" panose="02010600030101010101" pitchFamily="2" charset="-122"/>
              </a:rPr>
              <a:t>（2）减少维护人员的工作量以及实现学生对信息的控制和管理。</a:t>
            </a:r>
            <a:endParaRPr sz="2000" b="0">
              <a:ea typeface="宋体" panose="02010600030101010101" pitchFamily="2" charset="-122"/>
            </a:endParaRPr>
          </a:p>
          <a:p>
            <a:pPr indent="304800"/>
            <a:r>
              <a:rPr sz="2000" b="0">
                <a:ea typeface="宋体" panose="02010600030101010101" pitchFamily="2" charset="-122"/>
              </a:rPr>
              <a:t>（3）方便查询信息及管理信息等；</a:t>
            </a:r>
            <a:endParaRPr sz="2000" b="0">
              <a:ea typeface="宋体" panose="02010600030101010101" pitchFamily="2" charset="-122"/>
            </a:endParaRPr>
          </a:p>
          <a:p>
            <a:pPr indent="304800"/>
            <a:r>
              <a:rPr sz="2000" b="0">
                <a:ea typeface="宋体" panose="02010600030101010101" pitchFamily="2" charset="-122"/>
              </a:rPr>
              <a:t>（4）通过网络操作，改善处理问题的效率，提高操作人员利用率；</a:t>
            </a:r>
            <a:endParaRPr sz="2000" b="0">
              <a:ea typeface="宋体" panose="02010600030101010101" pitchFamily="2" charset="-122"/>
            </a:endParaRPr>
          </a:p>
          <a:p>
            <a:pPr indent="304800"/>
            <a:r>
              <a:rPr sz="2000" b="0">
                <a:ea typeface="宋体" panose="02010600030101010101" pitchFamily="2" charset="-122"/>
              </a:rPr>
              <a:t>（5）考虑到学生多样性特点，要求界面简单，操作简便。</a:t>
            </a:r>
            <a:endParaRPr sz="2000" b="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第5章</a:t>
            </a: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结论</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sp>
        <p:nvSpPr>
          <p:cNvPr id="100" name="文本框 99"/>
          <p:cNvSpPr txBox="1"/>
          <p:nvPr/>
        </p:nvSpPr>
        <p:spPr>
          <a:xfrm>
            <a:off x="-24765" y="1124585"/>
            <a:ext cx="12014835" cy="5323205"/>
          </a:xfrm>
          <a:prstGeom prst="rect">
            <a:avLst/>
          </a:prstGeom>
          <a:noFill/>
          <a:ln w="9525">
            <a:noFill/>
          </a:ln>
        </p:spPr>
        <p:txBody>
          <a:bodyPr wrap="square">
            <a:spAutoFit/>
          </a:bodyPr>
          <a:p>
            <a:pPr indent="306070"/>
            <a:r>
              <a:rPr sz="2000" b="0">
                <a:latin typeface="宋体" panose="02010600030101010101" pitchFamily="2" charset="-122"/>
                <a:ea typeface="宋体" panose="02010600030101010101" pitchFamily="2" charset="-122"/>
                <a:cs typeface="宋体" panose="02010600030101010101" pitchFamily="2" charset="-122"/>
              </a:rPr>
              <a:t>此时项目已经完成，即使实施的时间不是很长，但是在这个过程中需要准备很长的一段时间去对系统设计开发所实际用到的技术进行学习和巩固。在学习的过程中，我逐渐认识到了我自身存在的一些不足。对于一些控制是必要的应用技能，能够理解，整个过程中仅仅是掌握了常用的性能和控制方法，我觉得还是相对来说挺容易的。从该系统中，系统的分析和设计的调查数据，已经经历了几个月，并且努力了几个月，该系统现在已经完成。很显然，该系统仍有很多不成熟的地方，在系统设计过程中有许多技术缺陷存在。在设计的过程中也涉及到了很多自己无法解决的问题，主要通过找专业的网站和论坛来解决这些问题，对于圆满完成我的毕业设计，他们也贡献了很大一部分力量。</a:t>
            </a:r>
            <a:endParaRPr sz="2000" b="0">
              <a:latin typeface="宋体" panose="02010600030101010101" pitchFamily="2" charset="-122"/>
              <a:ea typeface="宋体" panose="02010600030101010101" pitchFamily="2" charset="-122"/>
              <a:cs typeface="宋体" panose="02010600030101010101" pitchFamily="2" charset="-122"/>
            </a:endParaRPr>
          </a:p>
          <a:p>
            <a:pPr indent="306070"/>
            <a:r>
              <a:rPr sz="2000" b="0">
                <a:latin typeface="宋体" panose="02010600030101010101" pitchFamily="2" charset="-122"/>
                <a:ea typeface="宋体" panose="02010600030101010101" pitchFamily="2" charset="-122"/>
                <a:cs typeface="宋体" panose="02010600030101010101" pitchFamily="2" charset="-122"/>
              </a:rPr>
              <a:t>系统的开发环境和配置都是可以自行安装的，系统使用SSM开发工具，使用比较成熟的Mysql数据库进行对服务端及微信端的数据交互，根据技术语言结合需求对数据库进行修改维护，可以使得系统运行更具有稳定性和安全性，从而完成实现系统的开发。</a:t>
            </a:r>
            <a:endParaRPr sz="2000" b="0">
              <a:latin typeface="宋体" panose="02010600030101010101" pitchFamily="2" charset="-122"/>
              <a:ea typeface="宋体" panose="02010600030101010101" pitchFamily="2" charset="-122"/>
              <a:cs typeface="宋体" panose="02010600030101010101" pitchFamily="2" charset="-122"/>
            </a:endParaRPr>
          </a:p>
          <a:p>
            <a:pPr indent="306070"/>
            <a:r>
              <a:rPr sz="2000" b="0">
                <a:latin typeface="宋体" panose="02010600030101010101" pitchFamily="2" charset="-122"/>
                <a:ea typeface="宋体" panose="02010600030101010101" pitchFamily="2" charset="-122"/>
                <a:cs typeface="宋体" panose="02010600030101010101" pitchFamily="2" charset="-122"/>
              </a:rPr>
              <a:t>在设计图书馆自习室座位预约小程序的过程中还遇到了一个棘手的问题，那就是自己的英语水平还有待提高，很多关于网站技术开发的资料文献都是英文版的，关键词语以及技术性词汇不能很好的理解。只有在借助翻译软件的实时性翻译功能的辅助下才勉强看懂。显然英语水平的高低直接影响到系统的开发过程。</a:t>
            </a:r>
            <a:endParaRPr sz="2000" b="0">
              <a:latin typeface="宋体" panose="02010600030101010101" pitchFamily="2" charset="-122"/>
              <a:ea typeface="宋体" panose="02010600030101010101" pitchFamily="2" charset="-122"/>
              <a:cs typeface="宋体" panose="02010600030101010101" pitchFamily="2" charset="-122"/>
            </a:endParaRPr>
          </a:p>
          <a:p>
            <a:pPr indent="306070"/>
            <a:r>
              <a:rPr sz="2000" b="0">
                <a:latin typeface="宋体" panose="02010600030101010101" pitchFamily="2" charset="-122"/>
                <a:ea typeface="宋体" panose="02010600030101010101" pitchFamily="2" charset="-122"/>
                <a:cs typeface="宋体" panose="02010600030101010101" pitchFamily="2" charset="-122"/>
              </a:rPr>
              <a:t>回顾毕业设计的整个过程，既付出了努力与汗水也收获了很多难以忘怀的美好经历。虽然在系统开发过程中经历了各种各样的困难，自己也在不断研究与探索，可是系统的实现仍有许多不足之处。但是经过系统编程工作的学习让我有了更多的信心，我相信在未来的路上，我会走的更好。</a:t>
            </a:r>
            <a:endParaRPr sz="2000" b="0">
              <a:latin typeface="宋体" panose="02010600030101010101" pitchFamily="2" charset="-122"/>
              <a:ea typeface="宋体" panose="02010600030101010101" pitchFamily="2" charset="-122"/>
              <a:cs typeface="宋体" panose="02010600030101010101" pitchFamily="2" charset="-122"/>
            </a:endParaRPr>
          </a:p>
          <a:p>
            <a:pPr indent="306070"/>
            <a:endParaRPr sz="2000" b="0">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tags/tag1.xml><?xml version="1.0" encoding="utf-8"?>
<p:tagLst xmlns:p="http://schemas.openxmlformats.org/presentationml/2006/main">
  <p:tag name="KSO_WM_TEMPLATE_CATEGORY" val="custom"/>
  <p:tag name="KSO_WM_TEMPLATE_INDEX" val="160036"/>
</p:tagLst>
</file>

<file path=ppt/tags/tag10.xml><?xml version="1.0" encoding="utf-8"?>
<p:tagLst xmlns:p="http://schemas.openxmlformats.org/presentationml/2006/main">
  <p:tag name="ISPRING_PRESENTATION_TITLE" val="红色简约教师节PPT模板"/>
</p:tagLst>
</file>

<file path=ppt/tags/tag2.xml><?xml version="1.0" encoding="utf-8"?>
<p:tagLst xmlns:p="http://schemas.openxmlformats.org/presentationml/2006/main">
  <p:tag name="KSO_WM_TEMPLATE_CATEGORY" val="custom"/>
  <p:tag name="KSO_WM_TEMPLATE_INDEX" val="160036"/>
</p:tagLst>
</file>

<file path=ppt/tags/tag3.xml><?xml version="1.0" encoding="utf-8"?>
<p:tagLst xmlns:p="http://schemas.openxmlformats.org/presentationml/2006/main">
  <p:tag name="KSO_WM_TEMPLATE_CATEGORY" val="custom"/>
  <p:tag name="KSO_WM_TEMPLATE_INDEX" val="160036"/>
</p:tagLst>
</file>

<file path=ppt/tags/tag4.xml><?xml version="1.0" encoding="utf-8"?>
<p:tagLst xmlns:p="http://schemas.openxmlformats.org/presentationml/2006/main">
  <p:tag name="KSO_WM_TEMPLATE_CATEGORY" val="custom"/>
  <p:tag name="KSO_WM_TEMPLATE_INDEX" val="160036"/>
</p:tagLst>
</file>

<file path=ppt/tags/tag5.xml><?xml version="1.0" encoding="utf-8"?>
<p:tagLst xmlns:p="http://schemas.openxmlformats.org/presentationml/2006/main">
  <p:tag name="KSO_WM_TEMPLATE_CATEGORY" val="custom"/>
  <p:tag name="KSO_WM_TEMPLATE_INDEX" val="160036"/>
</p:tagLst>
</file>

<file path=ppt/tags/tag6.xml><?xml version="1.0" encoding="utf-8"?>
<p:tagLst xmlns:p="http://schemas.openxmlformats.org/presentationml/2006/main">
  <p:tag name="KSO_WM_TEMPLATE_CATEGORY" val="custom"/>
  <p:tag name="KSO_WM_TEMPLATE_INDEX" val="160036"/>
</p:tagLst>
</file>

<file path=ppt/tags/tag7.xml><?xml version="1.0" encoding="utf-8"?>
<p:tagLst xmlns:p="http://schemas.openxmlformats.org/presentationml/2006/main">
  <p:tag name="KSO_WM_TEMPLATE_CATEGORY" val="custom"/>
  <p:tag name="KSO_WM_TEMPLATE_INDEX" val="160036"/>
</p:tagLst>
</file>

<file path=ppt/tags/tag8.xml><?xml version="1.0" encoding="utf-8"?>
<p:tagLst xmlns:p="http://schemas.openxmlformats.org/presentationml/2006/main">
  <p:tag name="KSO_WM_TEMPLATE_CATEGORY" val="custom"/>
  <p:tag name="KSO_WM_TEMPLATE_INDEX" val="160036"/>
</p:tagLst>
</file>

<file path=ppt/tags/tag9.xml><?xml version="1.0" encoding="utf-8"?>
<p:tagLst xmlns:p="http://schemas.openxmlformats.org/presentationml/2006/main">
  <p:tag name="KSO_WM_TEMPLATE_CATEGORY" val="custom"/>
  <p:tag name="KSO_WM_TEMPLATE_INDEX" val="160036"/>
</p:tagLst>
</file>

<file path=ppt/theme/theme1.xml><?xml version="1.0" encoding="utf-8"?>
<a:theme xmlns:a="http://schemas.openxmlformats.org/drawingml/2006/main" name="1_默认设计模板">
  <a:themeElements>
    <a:clrScheme name="PPT36">
      <a:dk1>
        <a:srgbClr val="000000"/>
      </a:dk1>
      <a:lt1>
        <a:srgbClr val="FFFFFF"/>
      </a:lt1>
      <a:dk2>
        <a:srgbClr val="000000"/>
      </a:dk2>
      <a:lt2>
        <a:srgbClr val="808080"/>
      </a:lt2>
      <a:accent1>
        <a:srgbClr val="FB262C"/>
      </a:accent1>
      <a:accent2>
        <a:srgbClr val="00BAF7"/>
      </a:accent2>
      <a:accent3>
        <a:srgbClr val="921519"/>
      </a:accent3>
      <a:accent4>
        <a:srgbClr val="F96D00"/>
      </a:accent4>
      <a:accent5>
        <a:srgbClr val="E4ECF8"/>
      </a:accent5>
      <a:accent6>
        <a:srgbClr val="2D2D8A"/>
      </a:accent6>
      <a:hlink>
        <a:srgbClr val="009999"/>
      </a:hlink>
      <a:folHlink>
        <a:srgbClr val="99CC0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4915</Words>
  <Application>WPS 演示</Application>
  <PresentationFormat>宽屏</PresentationFormat>
  <Paragraphs>90</Paragraphs>
  <Slides>11</Slides>
  <Notes>25</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Arial</vt:lpstr>
      <vt:lpstr>宋体</vt:lpstr>
      <vt:lpstr>Wingdings</vt:lpstr>
      <vt:lpstr>黑体</vt:lpstr>
      <vt:lpstr>Times New Roman</vt:lpstr>
      <vt:lpstr>方正综艺简体</vt:lpstr>
      <vt:lpstr>微软雅黑</vt:lpstr>
      <vt:lpstr>Arial Unicode MS</vt:lpstr>
      <vt:lpstr>Calibri</vt:lpstr>
      <vt:lpstr>SimSun-ExtB</vt:lpstr>
      <vt:lpstr>1_默认设计模板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Administrator</cp:lastModifiedBy>
  <cp:revision>16</cp:revision>
  <dcterms:created xsi:type="dcterms:W3CDTF">2019-12-24T00:15:00Z</dcterms:created>
  <dcterms:modified xsi:type="dcterms:W3CDTF">2021-03-31T13:20:46Z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2052-11.1.0.10356</vt:lpwstr>
  </property>
  <property fmtid="{D5CDD505-2E9C-101B-9397-08002B2CF9AE}" pid="3" name="ICV">
    <vt:lpwstr>72127B46EF104A69BE85596BC0C35219</vt:lpwstr>
  </property>
</Properties>
</file>

<file path=docProps/thumbnail.jpeg>
</file>